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8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97A5B5-9E69-46E8-95E5-5CC6A04F975F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BF2297A-568E-4A0B-BEB8-9FE08CD24048}">
      <dgm:prSet/>
      <dgm:spPr/>
      <dgm:t>
        <a:bodyPr/>
        <a:lstStyle/>
        <a:p>
          <a:pPr algn="just" rtl="0"/>
          <a:r>
            <a:rPr lang="it-IT" dirty="0" smtClean="0">
              <a:solidFill>
                <a:srgbClr val="0000CC"/>
              </a:solidFill>
            </a:rPr>
            <a:t>Il progetto prevede </a:t>
          </a:r>
          <a:r>
            <a:rPr lang="it-IT" b="1" dirty="0" smtClean="0">
              <a:solidFill>
                <a:srgbClr val="0000CC"/>
              </a:solidFill>
            </a:rPr>
            <a:t>due linee di attività</a:t>
          </a:r>
          <a:r>
            <a:rPr lang="it-IT" dirty="0" smtClean="0">
              <a:solidFill>
                <a:srgbClr val="0000CC"/>
              </a:solidFill>
            </a:rPr>
            <a:t>: una orientata all'obiettivo  sensibilizzazion</a:t>
          </a:r>
          <a:r>
            <a:rPr lang="it-IT" b="0" dirty="0" smtClean="0">
              <a:solidFill>
                <a:srgbClr val="0000CC"/>
              </a:solidFill>
            </a:rPr>
            <a:t>e</a:t>
          </a:r>
          <a:r>
            <a:rPr lang="it-IT" dirty="0" smtClean="0">
              <a:solidFill>
                <a:srgbClr val="0000CC"/>
              </a:solidFill>
            </a:rPr>
            <a:t> degli studenti campani all'uso consapevole degli strumenti informatici per fini didattici o professionali; una seconda orientata alla ricerca delle modalità d'uso degli strumenti informatici e in particolare dei social network da parte degli studenti campani. </a:t>
          </a:r>
          <a:endParaRPr lang="it-IT" dirty="0">
            <a:solidFill>
              <a:srgbClr val="0000CC"/>
            </a:solidFill>
          </a:endParaRPr>
        </a:p>
      </dgm:t>
    </dgm:pt>
    <dgm:pt modelId="{7232F916-FC54-4F6D-B410-8F6F36CF9E31}" type="parTrans" cxnId="{9F822BB7-17FF-4C37-884F-88292B88F2F4}">
      <dgm:prSet/>
      <dgm:spPr/>
      <dgm:t>
        <a:bodyPr/>
        <a:lstStyle/>
        <a:p>
          <a:endParaRPr lang="it-IT"/>
        </a:p>
      </dgm:t>
    </dgm:pt>
    <dgm:pt modelId="{A8D1422E-B457-47C7-BB3D-5E5881206024}" type="sibTrans" cxnId="{9F822BB7-17FF-4C37-884F-88292B88F2F4}">
      <dgm:prSet/>
      <dgm:spPr/>
      <dgm:t>
        <a:bodyPr/>
        <a:lstStyle/>
        <a:p>
          <a:endParaRPr lang="it-IT"/>
        </a:p>
      </dgm:t>
    </dgm:pt>
    <dgm:pt modelId="{61ADEBE0-C7C6-49E3-B4B4-3828C9120B3D}">
      <dgm:prSet/>
      <dgm:spPr/>
      <dgm:t>
        <a:bodyPr/>
        <a:lstStyle/>
        <a:p>
          <a:pPr algn="ctr" rtl="0"/>
          <a:r>
            <a:rPr lang="it-IT" dirty="0" smtClean="0">
              <a:solidFill>
                <a:srgbClr val="0000CC"/>
              </a:solidFill>
            </a:rPr>
            <a:t>La prima linea di attività si concretizza nel progetto </a:t>
          </a:r>
          <a:r>
            <a:rPr lang="it-IT" b="1" dirty="0" err="1" smtClean="0">
              <a:solidFill>
                <a:srgbClr val="0000CC"/>
              </a:solidFill>
            </a:rPr>
            <a:t>BloggadiClasse</a:t>
          </a:r>
          <a:endParaRPr lang="it-IT" dirty="0">
            <a:solidFill>
              <a:srgbClr val="0000CC"/>
            </a:solidFill>
          </a:endParaRPr>
        </a:p>
      </dgm:t>
    </dgm:pt>
    <dgm:pt modelId="{EA969E88-1DEE-4DA6-BEF8-91F5B50144D9}" type="parTrans" cxnId="{085B66AE-9249-41F3-B223-937513C4F403}">
      <dgm:prSet/>
      <dgm:spPr/>
      <dgm:t>
        <a:bodyPr/>
        <a:lstStyle/>
        <a:p>
          <a:endParaRPr lang="it-IT"/>
        </a:p>
      </dgm:t>
    </dgm:pt>
    <dgm:pt modelId="{8E8FB025-9A62-4CB8-BA81-32ADD7BD601D}" type="sibTrans" cxnId="{085B66AE-9249-41F3-B223-937513C4F403}">
      <dgm:prSet/>
      <dgm:spPr/>
      <dgm:t>
        <a:bodyPr/>
        <a:lstStyle/>
        <a:p>
          <a:endParaRPr lang="it-IT"/>
        </a:p>
      </dgm:t>
    </dgm:pt>
    <dgm:pt modelId="{C3F1219D-A1F0-4BEE-A50F-D361D7F553FA}" type="pres">
      <dgm:prSet presAssocID="{F497A5B5-9E69-46E8-95E5-5CC6A04F975F}" presName="compositeShape" presStyleCnt="0">
        <dgm:presLayoutVars>
          <dgm:chMax val="7"/>
          <dgm:dir/>
          <dgm:resizeHandles val="exact"/>
        </dgm:presLayoutVars>
      </dgm:prSet>
      <dgm:spPr/>
    </dgm:pt>
    <dgm:pt modelId="{F80BC85C-1C8F-4F02-AB6B-9128AF240776}" type="pres">
      <dgm:prSet presAssocID="{ABF2297A-568E-4A0B-BEB8-9FE08CD24048}" presName="circ1" presStyleLbl="vennNode1" presStyleIdx="0" presStyleCnt="2" custScaleX="100352" custScaleY="97080" custLinFactNeighborX="-554" custLinFactNeighborY="0"/>
      <dgm:spPr/>
    </dgm:pt>
    <dgm:pt modelId="{C80DAFCF-A333-42B6-92E3-428623DC0E22}" type="pres">
      <dgm:prSet presAssocID="{ABF2297A-568E-4A0B-BEB8-9FE08CD2404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EAFF36BE-F1CA-4E05-BD05-2FC9881C0C97}" type="pres">
      <dgm:prSet presAssocID="{61ADEBE0-C7C6-49E3-B4B4-3828C9120B3D}" presName="circ2" presStyleLbl="vennNode1" presStyleIdx="1" presStyleCnt="2" custLinFactNeighborX="10409" custLinFactNeighborY="-273"/>
      <dgm:spPr/>
    </dgm:pt>
    <dgm:pt modelId="{5431487F-12A8-4787-9A6F-6D865D43FA98}" type="pres">
      <dgm:prSet presAssocID="{61ADEBE0-C7C6-49E3-B4B4-3828C9120B3D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D87AA7D1-4F1A-457B-8E02-EC4A447F6A87}" type="presOf" srcId="{ABF2297A-568E-4A0B-BEB8-9FE08CD24048}" destId="{C80DAFCF-A333-42B6-92E3-428623DC0E22}" srcOrd="1" destOrd="0" presId="urn:microsoft.com/office/officeart/2005/8/layout/venn1"/>
    <dgm:cxn modelId="{085B66AE-9249-41F3-B223-937513C4F403}" srcId="{F497A5B5-9E69-46E8-95E5-5CC6A04F975F}" destId="{61ADEBE0-C7C6-49E3-B4B4-3828C9120B3D}" srcOrd="1" destOrd="0" parTransId="{EA969E88-1DEE-4DA6-BEF8-91F5B50144D9}" sibTransId="{8E8FB025-9A62-4CB8-BA81-32ADD7BD601D}"/>
    <dgm:cxn modelId="{C3D68A11-7422-4810-B09A-0130FAE3DB76}" type="presOf" srcId="{ABF2297A-568E-4A0B-BEB8-9FE08CD24048}" destId="{F80BC85C-1C8F-4F02-AB6B-9128AF240776}" srcOrd="0" destOrd="0" presId="urn:microsoft.com/office/officeart/2005/8/layout/venn1"/>
    <dgm:cxn modelId="{FEDAA16F-18F5-4AE8-A93C-284E7F40ED7F}" type="presOf" srcId="{61ADEBE0-C7C6-49E3-B4B4-3828C9120B3D}" destId="{EAFF36BE-F1CA-4E05-BD05-2FC9881C0C97}" srcOrd="0" destOrd="0" presId="urn:microsoft.com/office/officeart/2005/8/layout/venn1"/>
    <dgm:cxn modelId="{9F822BB7-17FF-4C37-884F-88292B88F2F4}" srcId="{F497A5B5-9E69-46E8-95E5-5CC6A04F975F}" destId="{ABF2297A-568E-4A0B-BEB8-9FE08CD24048}" srcOrd="0" destOrd="0" parTransId="{7232F916-FC54-4F6D-B410-8F6F36CF9E31}" sibTransId="{A8D1422E-B457-47C7-BB3D-5E5881206024}"/>
    <dgm:cxn modelId="{D5C689F0-36E2-4402-9FFF-6B4D8D553E29}" type="presOf" srcId="{F497A5B5-9E69-46E8-95E5-5CC6A04F975F}" destId="{C3F1219D-A1F0-4BEE-A50F-D361D7F553FA}" srcOrd="0" destOrd="0" presId="urn:microsoft.com/office/officeart/2005/8/layout/venn1"/>
    <dgm:cxn modelId="{B76B4934-61FB-4A90-9183-CFE21EFB03F1}" type="presOf" srcId="{61ADEBE0-C7C6-49E3-B4B4-3828C9120B3D}" destId="{5431487F-12A8-4787-9A6F-6D865D43FA98}" srcOrd="1" destOrd="0" presId="urn:microsoft.com/office/officeart/2005/8/layout/venn1"/>
    <dgm:cxn modelId="{C397B38C-0754-4108-93CF-B9A7F9595D1E}" type="presParOf" srcId="{C3F1219D-A1F0-4BEE-A50F-D361D7F553FA}" destId="{F80BC85C-1C8F-4F02-AB6B-9128AF240776}" srcOrd="0" destOrd="0" presId="urn:microsoft.com/office/officeart/2005/8/layout/venn1"/>
    <dgm:cxn modelId="{952CD01C-63EE-4522-9EEB-BD80A3FBF410}" type="presParOf" srcId="{C3F1219D-A1F0-4BEE-A50F-D361D7F553FA}" destId="{C80DAFCF-A333-42B6-92E3-428623DC0E22}" srcOrd="1" destOrd="0" presId="urn:microsoft.com/office/officeart/2005/8/layout/venn1"/>
    <dgm:cxn modelId="{F316FA19-E7B4-4E74-BA72-5E738927EC9D}" type="presParOf" srcId="{C3F1219D-A1F0-4BEE-A50F-D361D7F553FA}" destId="{EAFF36BE-F1CA-4E05-BD05-2FC9881C0C97}" srcOrd="2" destOrd="0" presId="urn:microsoft.com/office/officeart/2005/8/layout/venn1"/>
    <dgm:cxn modelId="{36049A38-F228-4E6C-A927-353F5F3C9EE5}" type="presParOf" srcId="{C3F1219D-A1F0-4BEE-A50F-D361D7F553FA}" destId="{5431487F-12A8-4787-9A6F-6D865D43FA98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0BC85C-1C8F-4F02-AB6B-9128AF240776}">
      <dsp:nvSpPr>
        <dsp:cNvPr id="0" name=""/>
        <dsp:cNvSpPr/>
      </dsp:nvSpPr>
      <dsp:spPr>
        <a:xfrm>
          <a:off x="504072" y="72004"/>
          <a:ext cx="4168365" cy="403245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just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>
              <a:solidFill>
                <a:srgbClr val="0000CC"/>
              </a:solidFill>
            </a:rPr>
            <a:t>Il progetto prevede </a:t>
          </a:r>
          <a:r>
            <a:rPr lang="it-IT" sz="1500" b="1" kern="1200" dirty="0" smtClean="0">
              <a:solidFill>
                <a:srgbClr val="0000CC"/>
              </a:solidFill>
            </a:rPr>
            <a:t>due linee di attività</a:t>
          </a:r>
          <a:r>
            <a:rPr lang="it-IT" sz="1500" kern="1200" dirty="0" smtClean="0">
              <a:solidFill>
                <a:srgbClr val="0000CC"/>
              </a:solidFill>
            </a:rPr>
            <a:t>: una orientata all'obiettivo  sensibilizzazion</a:t>
          </a:r>
          <a:r>
            <a:rPr lang="it-IT" sz="1500" b="0" kern="1200" dirty="0" smtClean="0">
              <a:solidFill>
                <a:srgbClr val="0000CC"/>
              </a:solidFill>
            </a:rPr>
            <a:t>e</a:t>
          </a:r>
          <a:r>
            <a:rPr lang="it-IT" sz="1500" kern="1200" dirty="0" smtClean="0">
              <a:solidFill>
                <a:srgbClr val="0000CC"/>
              </a:solidFill>
            </a:rPr>
            <a:t> degli studenti campani all'uso consapevole degli strumenti informatici per fini didattici o professionali; una seconda orientata alla ricerca delle modalità d'uso degli strumenti informatici e in particolare dei social network da parte degli studenti campani. </a:t>
          </a:r>
          <a:endParaRPr lang="it-IT" sz="1500" kern="1200" dirty="0">
            <a:solidFill>
              <a:srgbClr val="0000CC"/>
            </a:solidFill>
          </a:endParaRPr>
        </a:p>
      </dsp:txBody>
      <dsp:txXfrm>
        <a:off x="1086141" y="547517"/>
        <a:ext cx="2403381" cy="3081428"/>
      </dsp:txXfrm>
    </dsp:sp>
    <dsp:sp modelId="{EAFF36BE-F1CA-4E05-BD05-2FC9881C0C97}">
      <dsp:nvSpPr>
        <dsp:cNvPr id="0" name=""/>
        <dsp:cNvSpPr/>
      </dsp:nvSpPr>
      <dsp:spPr>
        <a:xfrm>
          <a:off x="3960447" y="20"/>
          <a:ext cx="4153744" cy="415374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>
              <a:solidFill>
                <a:srgbClr val="0000CC"/>
              </a:solidFill>
            </a:rPr>
            <a:t>La prima linea di attività si concretizza nel progetto </a:t>
          </a:r>
          <a:r>
            <a:rPr lang="it-IT" sz="1500" b="1" kern="1200" dirty="0" err="1" smtClean="0">
              <a:solidFill>
                <a:srgbClr val="0000CC"/>
              </a:solidFill>
            </a:rPr>
            <a:t>BloggadiClasse</a:t>
          </a:r>
          <a:endParaRPr lang="it-IT" sz="1500" kern="1200" dirty="0">
            <a:solidFill>
              <a:srgbClr val="0000CC"/>
            </a:solidFill>
          </a:endParaRPr>
        </a:p>
      </dsp:txBody>
      <dsp:txXfrm>
        <a:off x="5139212" y="489835"/>
        <a:ext cx="2394951" cy="31741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B42FD-CEF1-46B0-BF58-54EEF68F35C6}" type="datetimeFigureOut">
              <a:rPr lang="it-IT" smtClean="0"/>
              <a:t>15/01/2014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B289-6BC8-4F24-8393-BDE4BBAA724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337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B42FD-CEF1-46B0-BF58-54EEF68F35C6}" type="datetimeFigureOut">
              <a:rPr lang="it-IT" smtClean="0"/>
              <a:t>15/01/2014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B289-6BC8-4F24-8393-BDE4BBAA724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1923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B42FD-CEF1-46B0-BF58-54EEF68F35C6}" type="datetimeFigureOut">
              <a:rPr lang="it-IT" smtClean="0"/>
              <a:t>15/01/2014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B289-6BC8-4F24-8393-BDE4BBAA724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1339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B42FD-CEF1-46B0-BF58-54EEF68F35C6}" type="datetimeFigureOut">
              <a:rPr lang="it-IT" smtClean="0"/>
              <a:t>15/01/2014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B289-6BC8-4F24-8393-BDE4BBAA724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0484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B42FD-CEF1-46B0-BF58-54EEF68F35C6}" type="datetimeFigureOut">
              <a:rPr lang="it-IT" smtClean="0"/>
              <a:t>15/01/2014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B289-6BC8-4F24-8393-BDE4BBAA724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6451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B42FD-CEF1-46B0-BF58-54EEF68F35C6}" type="datetimeFigureOut">
              <a:rPr lang="it-IT" smtClean="0"/>
              <a:t>15/01/2014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B289-6BC8-4F24-8393-BDE4BBAA724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4656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B42FD-CEF1-46B0-BF58-54EEF68F35C6}" type="datetimeFigureOut">
              <a:rPr lang="it-IT" smtClean="0"/>
              <a:t>15/01/2014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B289-6BC8-4F24-8393-BDE4BBAA724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2380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B42FD-CEF1-46B0-BF58-54EEF68F35C6}" type="datetimeFigureOut">
              <a:rPr lang="it-IT" smtClean="0"/>
              <a:t>15/01/2014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B289-6BC8-4F24-8393-BDE4BBAA724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2626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B42FD-CEF1-46B0-BF58-54EEF68F35C6}" type="datetimeFigureOut">
              <a:rPr lang="it-IT" smtClean="0"/>
              <a:t>15/01/2014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B289-6BC8-4F24-8393-BDE4BBAA724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6153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B42FD-CEF1-46B0-BF58-54EEF68F35C6}" type="datetimeFigureOut">
              <a:rPr lang="it-IT" smtClean="0"/>
              <a:t>15/01/2014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B289-6BC8-4F24-8393-BDE4BBAA724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9296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B42FD-CEF1-46B0-BF58-54EEF68F35C6}" type="datetimeFigureOut">
              <a:rPr lang="it-IT" smtClean="0"/>
              <a:t>15/01/2014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EB289-6BC8-4F24-8393-BDE4BBAA724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3246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B42FD-CEF1-46B0-BF58-54EEF68F35C6}" type="datetimeFigureOut">
              <a:rPr lang="it-IT" smtClean="0"/>
              <a:t>15/01/2014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EB289-6BC8-4F24-8393-BDE4BBAA724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8548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16632"/>
            <a:ext cx="2850782" cy="814509"/>
          </a:xfrm>
          <a:prstGeom prst="rect">
            <a:avLst/>
          </a:prstGeom>
        </p:spPr>
      </p:pic>
      <p:pic>
        <p:nvPicPr>
          <p:cNvPr id="6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999605" cy="111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tangolo 6"/>
          <p:cNvSpPr/>
          <p:nvPr/>
        </p:nvSpPr>
        <p:spPr>
          <a:xfrm>
            <a:off x="945664" y="3917514"/>
            <a:ext cx="7344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i="0" u="none" strike="noStrike" baseline="0" dirty="0" smtClean="0">
                <a:solidFill>
                  <a:srgbClr val="FF0000"/>
                </a:solidFill>
                <a:latin typeface="AdobeHebrewBold"/>
              </a:rPr>
              <a:t>UNIVERSITÀ DEGLI STUDI DI NAPOLI - L’ORIENTALE</a:t>
            </a:r>
          </a:p>
          <a:p>
            <a:pPr algn="ctr"/>
            <a:r>
              <a:rPr lang="it-IT" b="1" i="0" u="none" strike="noStrike" baseline="0" dirty="0" smtClean="0">
                <a:solidFill>
                  <a:srgbClr val="0000CC"/>
                </a:solidFill>
                <a:latin typeface="AdobeHebrewBold"/>
              </a:rPr>
              <a:t>DIPARTIMENTO DI SCIENZE UMANE E SOCIALI</a:t>
            </a:r>
            <a:endParaRPr lang="it-IT" dirty="0">
              <a:solidFill>
                <a:srgbClr val="0000CC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467544" y="5157192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i="0" u="none" strike="noStrike" baseline="0" dirty="0" smtClean="0">
                <a:solidFill>
                  <a:srgbClr val="0000CC"/>
                </a:solidFill>
                <a:latin typeface="AdobeHebrewBold"/>
              </a:rPr>
              <a:t>Nuove tecnologie didattiche: </a:t>
            </a:r>
            <a:r>
              <a:rPr lang="it-IT" b="1" i="0" u="none" strike="noStrike" baseline="0" dirty="0" smtClean="0">
                <a:solidFill>
                  <a:srgbClr val="FF0000"/>
                </a:solidFill>
                <a:latin typeface="AdobeHebrewBold"/>
              </a:rPr>
              <a:t>l'uso dei social network per la </a:t>
            </a:r>
            <a:r>
              <a:rPr lang="it-IT" b="1" i="0" u="none" strike="noStrike" baseline="0" dirty="0" err="1" smtClean="0">
                <a:solidFill>
                  <a:srgbClr val="FF0000"/>
                </a:solidFill>
                <a:latin typeface="AdobeHebrewBold"/>
              </a:rPr>
              <a:t>difusione</a:t>
            </a:r>
            <a:r>
              <a:rPr lang="it-IT" b="1" i="0" u="none" strike="noStrike" baseline="0" dirty="0" smtClean="0">
                <a:solidFill>
                  <a:srgbClr val="FF0000"/>
                </a:solidFill>
                <a:latin typeface="AdobeHebrewBold"/>
              </a:rPr>
              <a:t> della 			</a:t>
            </a:r>
            <a:r>
              <a:rPr lang="it-IT" b="1" i="0" u="none" strike="noStrike" dirty="0" smtClean="0">
                <a:solidFill>
                  <a:srgbClr val="FF0000"/>
                </a:solidFill>
                <a:latin typeface="AdobeHebrewBold"/>
              </a:rPr>
              <a:t>       </a:t>
            </a:r>
            <a:r>
              <a:rPr lang="it-IT" b="1" i="0" u="none" strike="noStrike" baseline="0" dirty="0" err="1" smtClean="0">
                <a:solidFill>
                  <a:srgbClr val="FF0000"/>
                </a:solidFill>
                <a:latin typeface="AdobeHebrewBold"/>
              </a:rPr>
              <a:t>culturatra</a:t>
            </a:r>
            <a:r>
              <a:rPr lang="it-IT" b="1" i="0" u="none" strike="noStrike" baseline="0" dirty="0" smtClean="0">
                <a:solidFill>
                  <a:srgbClr val="FF0000"/>
                </a:solidFill>
                <a:latin typeface="AdobeHebrewBold"/>
              </a:rPr>
              <a:t> gli studenti campani</a:t>
            </a:r>
            <a:endParaRPr lang="it-IT" dirty="0">
              <a:solidFill>
                <a:srgbClr val="FF000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96" y="931142"/>
            <a:ext cx="8568952" cy="2353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072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16632"/>
            <a:ext cx="2850782" cy="814509"/>
          </a:xfrm>
          <a:prstGeom prst="rect">
            <a:avLst/>
          </a:prstGeom>
        </p:spPr>
      </p:pic>
      <p:pic>
        <p:nvPicPr>
          <p:cNvPr id="6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999605" cy="111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Diagramma 2"/>
          <p:cNvGraphicFramePr/>
          <p:nvPr>
            <p:extLst>
              <p:ext uri="{D42A27DB-BD31-4B8C-83A1-F6EECF244321}">
                <p14:modId xmlns:p14="http://schemas.microsoft.com/office/powerpoint/2010/main" val="1273780014"/>
              </p:ext>
            </p:extLst>
          </p:nvPr>
        </p:nvGraphicFramePr>
        <p:xfrm>
          <a:off x="467544" y="1484784"/>
          <a:ext cx="8208912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4447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16632"/>
            <a:ext cx="2850782" cy="814509"/>
          </a:xfrm>
          <a:prstGeom prst="rect">
            <a:avLst/>
          </a:prstGeom>
        </p:spPr>
      </p:pic>
      <p:pic>
        <p:nvPicPr>
          <p:cNvPr id="6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999605" cy="111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uppo 4"/>
          <p:cNvGrpSpPr/>
          <p:nvPr/>
        </p:nvGrpSpPr>
        <p:grpSpPr>
          <a:xfrm>
            <a:off x="751322" y="931142"/>
            <a:ext cx="7493085" cy="5666210"/>
            <a:chOff x="2760169" y="1988840"/>
            <a:chExt cx="3767676" cy="3276241"/>
          </a:xfrm>
        </p:grpSpPr>
        <p:sp>
          <p:nvSpPr>
            <p:cNvPr id="7" name="Triangolo isoscele 6"/>
            <p:cNvSpPr/>
            <p:nvPr/>
          </p:nvSpPr>
          <p:spPr>
            <a:xfrm>
              <a:off x="2760169" y="1988840"/>
              <a:ext cx="3276241" cy="3276241"/>
            </a:xfrm>
            <a:prstGeom prst="triangl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Figura a mano libera 7"/>
            <p:cNvSpPr/>
            <p:nvPr/>
          </p:nvSpPr>
          <p:spPr>
            <a:xfrm>
              <a:off x="3920935" y="2316784"/>
              <a:ext cx="2606910" cy="2448671"/>
            </a:xfrm>
            <a:custGeom>
              <a:avLst/>
              <a:gdLst>
                <a:gd name="connsiteX0" fmla="*/ 0 w 2129556"/>
                <a:gd name="connsiteY0" fmla="*/ 354933 h 2329202"/>
                <a:gd name="connsiteX1" fmla="*/ 354933 w 2129556"/>
                <a:gd name="connsiteY1" fmla="*/ 0 h 2329202"/>
                <a:gd name="connsiteX2" fmla="*/ 1774623 w 2129556"/>
                <a:gd name="connsiteY2" fmla="*/ 0 h 2329202"/>
                <a:gd name="connsiteX3" fmla="*/ 2129556 w 2129556"/>
                <a:gd name="connsiteY3" fmla="*/ 354933 h 2329202"/>
                <a:gd name="connsiteX4" fmla="*/ 2129556 w 2129556"/>
                <a:gd name="connsiteY4" fmla="*/ 1974269 h 2329202"/>
                <a:gd name="connsiteX5" fmla="*/ 1774623 w 2129556"/>
                <a:gd name="connsiteY5" fmla="*/ 2329202 h 2329202"/>
                <a:gd name="connsiteX6" fmla="*/ 354933 w 2129556"/>
                <a:gd name="connsiteY6" fmla="*/ 2329202 h 2329202"/>
                <a:gd name="connsiteX7" fmla="*/ 0 w 2129556"/>
                <a:gd name="connsiteY7" fmla="*/ 1974269 h 2329202"/>
                <a:gd name="connsiteX8" fmla="*/ 0 w 2129556"/>
                <a:gd name="connsiteY8" fmla="*/ 354933 h 2329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9556" h="2329202">
                  <a:moveTo>
                    <a:pt x="0" y="354933"/>
                  </a:moveTo>
                  <a:cubicBezTo>
                    <a:pt x="0" y="158909"/>
                    <a:pt x="158909" y="0"/>
                    <a:pt x="354933" y="0"/>
                  </a:cubicBezTo>
                  <a:lnTo>
                    <a:pt x="1774623" y="0"/>
                  </a:lnTo>
                  <a:cubicBezTo>
                    <a:pt x="1970647" y="0"/>
                    <a:pt x="2129556" y="158909"/>
                    <a:pt x="2129556" y="354933"/>
                  </a:cubicBezTo>
                  <a:lnTo>
                    <a:pt x="2129556" y="1974269"/>
                  </a:lnTo>
                  <a:cubicBezTo>
                    <a:pt x="2129556" y="2170293"/>
                    <a:pt x="1970647" y="2329202"/>
                    <a:pt x="1774623" y="2329202"/>
                  </a:cubicBezTo>
                  <a:lnTo>
                    <a:pt x="354933" y="2329202"/>
                  </a:lnTo>
                  <a:cubicBezTo>
                    <a:pt x="158909" y="2329202"/>
                    <a:pt x="0" y="2170293"/>
                    <a:pt x="0" y="1974269"/>
                  </a:cubicBezTo>
                  <a:lnTo>
                    <a:pt x="0" y="354933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8246" tIns="138246" rIns="138246" bIns="138246" numCol="1" spcCol="1270" anchor="ctr" anchorCtr="0">
              <a:noAutofit/>
            </a:bodyPr>
            <a:lstStyle/>
            <a:p>
              <a:pPr lvl="0" algn="just" defTabSz="400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1500" b="1" kern="1200" dirty="0" smtClean="0">
                  <a:solidFill>
                    <a:srgbClr val="0000CC"/>
                  </a:solidFill>
                </a:rPr>
                <a:t>La seconda linea di attività </a:t>
              </a:r>
              <a:r>
                <a:rPr lang="it-IT" sz="1500" kern="1200" dirty="0" smtClean="0">
                  <a:solidFill>
                    <a:srgbClr val="0000CC"/>
                  </a:solidFill>
                </a:rPr>
                <a:t>si concretizza nella realizzazione di </a:t>
              </a:r>
              <a:r>
                <a:rPr lang="it-IT" sz="1500" b="1" kern="1200" dirty="0" smtClean="0">
                  <a:solidFill>
                    <a:srgbClr val="0000CC"/>
                  </a:solidFill>
                </a:rPr>
                <a:t>un'indagine statistica </a:t>
              </a:r>
              <a:r>
                <a:rPr lang="it-IT" sz="1500" kern="1200" dirty="0" smtClean="0">
                  <a:solidFill>
                    <a:srgbClr val="0000CC"/>
                  </a:solidFill>
                </a:rPr>
                <a:t>che coinvolge un campione di studenti delle scuole campane secondarie di secondo grado. Tale indagine prevede la somministrazione dei questionari agli studenti coinvolti nel progetto e la successiva elaborazione dei dati così raccolti. In particolare, in ogni Scuola è individuato un gruppo di studenti coinvolto direttamente nell'indagine, dopo un periodo di formazione svolto  presso il Dipartimento di Scienze Umane e Sociali.</a:t>
              </a:r>
              <a:endParaRPr lang="it-IT" sz="1500" kern="1200" dirty="0">
                <a:solidFill>
                  <a:srgbClr val="0000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362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16632"/>
            <a:ext cx="2850782" cy="814509"/>
          </a:xfrm>
          <a:prstGeom prst="rect">
            <a:avLst/>
          </a:prstGeom>
        </p:spPr>
      </p:pic>
      <p:pic>
        <p:nvPicPr>
          <p:cNvPr id="6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999605" cy="111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179512" y="1412776"/>
            <a:ext cx="87198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 </a:t>
            </a:r>
            <a:endParaRPr lang="it-IT" dirty="0"/>
          </a:p>
          <a:p>
            <a:pPr algn="ctr"/>
            <a:r>
              <a:rPr lang="it-IT" b="1" dirty="0">
                <a:solidFill>
                  <a:srgbClr val="0000CC"/>
                </a:solidFill>
              </a:rPr>
              <a:t>Progetti presentati </a:t>
            </a:r>
          </a:p>
          <a:p>
            <a:endParaRPr lang="it-IT" dirty="0"/>
          </a:p>
          <a:p>
            <a:r>
              <a:rPr lang="it-IT" sz="1200" dirty="0" smtClean="0">
                <a:solidFill>
                  <a:srgbClr val="0000CC"/>
                </a:solidFill>
              </a:rPr>
              <a:t>gruppo </a:t>
            </a:r>
            <a:r>
              <a:rPr lang="it-IT" sz="1200" dirty="0">
                <a:solidFill>
                  <a:srgbClr val="0000CC"/>
                </a:solidFill>
              </a:rPr>
              <a:t>1: Antonio Maresca </a:t>
            </a:r>
            <a:r>
              <a:rPr lang="it-IT" sz="1200" dirty="0" err="1">
                <a:solidFill>
                  <a:srgbClr val="0000CC"/>
                </a:solidFill>
              </a:rPr>
              <a:t>Liccione</a:t>
            </a:r>
            <a:r>
              <a:rPr lang="it-IT" sz="1200" dirty="0">
                <a:solidFill>
                  <a:srgbClr val="0000CC"/>
                </a:solidFill>
              </a:rPr>
              <a:t>, Gerardo Della Monica, Gaetano </a:t>
            </a:r>
            <a:r>
              <a:rPr lang="it-IT" sz="1200" dirty="0" err="1">
                <a:solidFill>
                  <a:srgbClr val="0000CC"/>
                </a:solidFill>
              </a:rPr>
              <a:t>Scannapieco</a:t>
            </a:r>
            <a:r>
              <a:rPr lang="it-IT" sz="1200" dirty="0">
                <a:solidFill>
                  <a:srgbClr val="0000CC"/>
                </a:solidFill>
              </a:rPr>
              <a:t>, Umberto </a:t>
            </a:r>
            <a:r>
              <a:rPr lang="it-IT" sz="1200" dirty="0" err="1">
                <a:solidFill>
                  <a:srgbClr val="0000CC"/>
                </a:solidFill>
              </a:rPr>
              <a:t>Correale</a:t>
            </a:r>
            <a:r>
              <a:rPr lang="it-IT" sz="1200" dirty="0">
                <a:solidFill>
                  <a:srgbClr val="0000CC"/>
                </a:solidFill>
              </a:rPr>
              <a:t>, </a:t>
            </a:r>
            <a:r>
              <a:rPr lang="it-IT" sz="1200" dirty="0" err="1">
                <a:solidFill>
                  <a:srgbClr val="0000CC"/>
                </a:solidFill>
              </a:rPr>
              <a:t>Taras</a:t>
            </a:r>
            <a:r>
              <a:rPr lang="it-IT" sz="1200" dirty="0">
                <a:solidFill>
                  <a:srgbClr val="0000CC"/>
                </a:solidFill>
              </a:rPr>
              <a:t> </a:t>
            </a:r>
            <a:r>
              <a:rPr lang="it-IT" sz="1200" dirty="0" err="1">
                <a:solidFill>
                  <a:srgbClr val="0000CC"/>
                </a:solidFill>
              </a:rPr>
              <a:t>Melnyk</a:t>
            </a:r>
            <a:r>
              <a:rPr lang="it-IT" sz="1200" dirty="0">
                <a:solidFill>
                  <a:srgbClr val="0000CC"/>
                </a:solidFill>
              </a:rPr>
              <a:t>  IV G  vai al blog</a:t>
            </a:r>
          </a:p>
          <a:p>
            <a:r>
              <a:rPr lang="it-IT" sz="1200" dirty="0">
                <a:solidFill>
                  <a:srgbClr val="0000CC"/>
                </a:solidFill>
              </a:rPr>
              <a:t>gruppo 2: Michele Santaniello, Alessandro </a:t>
            </a:r>
            <a:r>
              <a:rPr lang="it-IT" sz="1200" dirty="0" err="1">
                <a:solidFill>
                  <a:srgbClr val="0000CC"/>
                </a:solidFill>
              </a:rPr>
              <a:t>Boffardi</a:t>
            </a:r>
            <a:r>
              <a:rPr lang="it-IT" sz="1200" dirty="0">
                <a:solidFill>
                  <a:srgbClr val="0000CC"/>
                </a:solidFill>
              </a:rPr>
              <a:t>, Francesco Alfano, Giulio Villani, Nicola Baselice IV F  vai al blog</a:t>
            </a:r>
          </a:p>
          <a:p>
            <a:r>
              <a:rPr lang="it-IT" sz="1200" dirty="0">
                <a:solidFill>
                  <a:srgbClr val="0000CC"/>
                </a:solidFill>
              </a:rPr>
              <a:t>gruppo 3: Giuseppe Grazioso, Luigi </a:t>
            </a:r>
            <a:r>
              <a:rPr lang="it-IT" sz="1200" dirty="0" err="1">
                <a:solidFill>
                  <a:srgbClr val="0000CC"/>
                </a:solidFill>
              </a:rPr>
              <a:t>Boffardi</a:t>
            </a:r>
            <a:r>
              <a:rPr lang="it-IT" sz="1200" dirty="0">
                <a:solidFill>
                  <a:srgbClr val="0000CC"/>
                </a:solidFill>
              </a:rPr>
              <a:t>, Gianluca Capodanno, Gianluca De luca </a:t>
            </a:r>
            <a:r>
              <a:rPr lang="it-IT" sz="1200" dirty="0" err="1">
                <a:solidFill>
                  <a:srgbClr val="0000CC"/>
                </a:solidFill>
              </a:rPr>
              <a:t>Fiscone</a:t>
            </a:r>
            <a:r>
              <a:rPr lang="it-IT" sz="1200" dirty="0">
                <a:solidFill>
                  <a:srgbClr val="0000CC"/>
                </a:solidFill>
              </a:rPr>
              <a:t>, Alessandro </a:t>
            </a:r>
            <a:r>
              <a:rPr lang="it-IT" sz="1200" dirty="0" err="1">
                <a:solidFill>
                  <a:srgbClr val="0000CC"/>
                </a:solidFill>
              </a:rPr>
              <a:t>Pisanzio</a:t>
            </a:r>
            <a:r>
              <a:rPr lang="it-IT" sz="1200" dirty="0">
                <a:solidFill>
                  <a:srgbClr val="0000CC"/>
                </a:solidFill>
              </a:rPr>
              <a:t>  IV G  vai al blog</a:t>
            </a:r>
          </a:p>
          <a:p>
            <a:r>
              <a:rPr lang="it-IT" sz="1200" dirty="0">
                <a:solidFill>
                  <a:srgbClr val="0000CC"/>
                </a:solidFill>
              </a:rPr>
              <a:t>gruppo 4: Antonio Della Monica, Andrea Magno, Alfonso Esposito, Gerardo Gullo II A  vai al blog</a:t>
            </a:r>
          </a:p>
          <a:p>
            <a:r>
              <a:rPr lang="it-IT" sz="1200" dirty="0">
                <a:solidFill>
                  <a:srgbClr val="0000CC"/>
                </a:solidFill>
              </a:rPr>
              <a:t>gruppo 5: Aniello Tortora, Carmine Giorgio, Incoronata Pagano, Gaetano Fiore  II A  vai al blog</a:t>
            </a:r>
          </a:p>
          <a:p>
            <a:r>
              <a:rPr lang="it-IT" sz="1200" dirty="0">
                <a:solidFill>
                  <a:srgbClr val="0000CC"/>
                </a:solidFill>
              </a:rPr>
              <a:t>gruppo 6: Raffaele Di Rosalia, Christian Di Benedetto, Roberto Contaldo, Alfonso </a:t>
            </a:r>
            <a:r>
              <a:rPr lang="it-IT" sz="1200" dirty="0" err="1">
                <a:solidFill>
                  <a:srgbClr val="0000CC"/>
                </a:solidFill>
              </a:rPr>
              <a:t>Menichino</a:t>
            </a:r>
            <a:r>
              <a:rPr lang="it-IT" sz="1200" dirty="0">
                <a:solidFill>
                  <a:srgbClr val="0000CC"/>
                </a:solidFill>
              </a:rPr>
              <a:t>, Albano Vincenzo   V G vai al blog</a:t>
            </a:r>
          </a:p>
          <a:p>
            <a:r>
              <a:rPr lang="it-IT" sz="1200" dirty="0">
                <a:solidFill>
                  <a:srgbClr val="0000CC"/>
                </a:solidFill>
              </a:rPr>
              <a:t>gruppo 7: Simone </a:t>
            </a:r>
            <a:r>
              <a:rPr lang="it-IT" sz="1200" dirty="0" err="1">
                <a:solidFill>
                  <a:srgbClr val="0000CC"/>
                </a:solidFill>
              </a:rPr>
              <a:t>Pascale</a:t>
            </a:r>
            <a:r>
              <a:rPr lang="it-IT" sz="1200" dirty="0">
                <a:solidFill>
                  <a:srgbClr val="0000CC"/>
                </a:solidFill>
              </a:rPr>
              <a:t>, Mirco Sorrentino, Alberto </a:t>
            </a:r>
            <a:r>
              <a:rPr lang="it-IT" sz="1200" dirty="0" err="1">
                <a:solidFill>
                  <a:srgbClr val="0000CC"/>
                </a:solidFill>
              </a:rPr>
              <a:t>Cuomo</a:t>
            </a:r>
            <a:r>
              <a:rPr lang="it-IT" sz="1200" dirty="0">
                <a:solidFill>
                  <a:srgbClr val="0000CC"/>
                </a:solidFill>
              </a:rPr>
              <a:t>, Gerardo De Lorenzo, Erminio Annunziata II A  vai al blog</a:t>
            </a:r>
          </a:p>
          <a:p>
            <a:r>
              <a:rPr lang="it-IT" sz="1200" dirty="0">
                <a:solidFill>
                  <a:srgbClr val="0000CC"/>
                </a:solidFill>
              </a:rPr>
              <a:t>gruppo 8: Enrica Calce, Maria Di Mauro, Gerardo Di Palma, Annalisa Longobardi, Aniello Spada   II A  vai al blog</a:t>
            </a:r>
          </a:p>
          <a:p>
            <a:r>
              <a:rPr lang="it-IT" sz="1200" dirty="0">
                <a:solidFill>
                  <a:srgbClr val="0000CC"/>
                </a:solidFill>
              </a:rPr>
              <a:t>gruppo 9: Salvatore Villano, Alfredo Farina, Mariano Rocco, Giovanni Santoriello, Rocco </a:t>
            </a:r>
            <a:r>
              <a:rPr lang="it-IT" sz="1200" dirty="0" err="1">
                <a:solidFill>
                  <a:srgbClr val="0000CC"/>
                </a:solidFill>
              </a:rPr>
              <a:t>Menichino</a:t>
            </a:r>
            <a:r>
              <a:rPr lang="it-IT" sz="1200" dirty="0">
                <a:solidFill>
                  <a:srgbClr val="0000CC"/>
                </a:solidFill>
              </a:rPr>
              <a:t> II D  vai al blog</a:t>
            </a:r>
          </a:p>
          <a:p>
            <a:r>
              <a:rPr lang="it-IT" sz="1200" dirty="0">
                <a:solidFill>
                  <a:srgbClr val="0000CC"/>
                </a:solidFill>
              </a:rPr>
              <a:t>gruppo 10: Francesco Manzo, Gerardo Manzo, Michele De Vivo, Luigi Faella, Antonio Langella  IV E  vai al blog</a:t>
            </a:r>
          </a:p>
          <a:p>
            <a:r>
              <a:rPr lang="it-IT" sz="1200" dirty="0">
                <a:solidFill>
                  <a:srgbClr val="0000CC"/>
                </a:solidFill>
              </a:rPr>
              <a:t>gruppo 11: Luca Napoletano, Elia Celentano, Orlando D'Ambrosio IV G  vai al blog</a:t>
            </a:r>
          </a:p>
          <a:p>
            <a:endParaRPr lang="it-IT" sz="1200" dirty="0">
              <a:solidFill>
                <a:srgbClr val="0000CC"/>
              </a:solidFill>
            </a:endParaRPr>
          </a:p>
          <a:p>
            <a:endParaRPr lang="it-IT" sz="1200" dirty="0">
              <a:solidFill>
                <a:srgbClr val="0000CC"/>
              </a:solidFill>
            </a:endParaRPr>
          </a:p>
          <a:p>
            <a:r>
              <a:rPr lang="it-IT" sz="1200" dirty="0">
                <a:solidFill>
                  <a:srgbClr val="0000CC"/>
                </a:solidFill>
              </a:rPr>
              <a:t>Blog scelto per la competizione “</a:t>
            </a:r>
            <a:r>
              <a:rPr lang="it-IT" sz="1200" dirty="0" err="1">
                <a:solidFill>
                  <a:srgbClr val="0000CC"/>
                </a:solidFill>
              </a:rPr>
              <a:t>BloggadiClasse#Scuola</a:t>
            </a:r>
            <a:r>
              <a:rPr lang="it-IT" sz="1200" dirty="0">
                <a:solidFill>
                  <a:srgbClr val="0000CC"/>
                </a:solidFill>
              </a:rPr>
              <a:t>”</a:t>
            </a:r>
          </a:p>
          <a:p>
            <a:r>
              <a:rPr lang="it-IT" sz="1200" dirty="0">
                <a:solidFill>
                  <a:srgbClr val="0000CC"/>
                </a:solidFill>
              </a:rPr>
              <a:t>http://</a:t>
            </a:r>
            <a:r>
              <a:rPr lang="it-IT" sz="1200" b="1" dirty="0">
                <a:solidFill>
                  <a:srgbClr val="0000CC"/>
                </a:solidFill>
              </a:rPr>
              <a:t>ilcubodikubrick.blogspot.it</a:t>
            </a:r>
            <a:r>
              <a:rPr lang="it-IT" sz="1200" dirty="0">
                <a:solidFill>
                  <a:srgbClr val="0000CC"/>
                </a:solidFill>
              </a:rPr>
              <a:t>\</a:t>
            </a:r>
          </a:p>
        </p:txBody>
      </p:sp>
    </p:spTree>
    <p:extLst>
      <p:ext uri="{BB962C8B-B14F-4D97-AF65-F5344CB8AC3E}">
        <p14:creationId xmlns:p14="http://schemas.microsoft.com/office/powerpoint/2010/main" val="142347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16632"/>
            <a:ext cx="2850782" cy="814509"/>
          </a:xfrm>
          <a:prstGeom prst="rect">
            <a:avLst/>
          </a:prstGeom>
        </p:spPr>
      </p:pic>
      <p:pic>
        <p:nvPicPr>
          <p:cNvPr id="6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999605" cy="111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179512" y="1412776"/>
            <a:ext cx="87198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 </a:t>
            </a:r>
            <a:r>
              <a:rPr lang="it-IT" sz="3600" dirty="0" smtClean="0">
                <a:solidFill>
                  <a:srgbClr val="0000CC"/>
                </a:solidFill>
              </a:rPr>
              <a:t>Classificato secondo </a:t>
            </a:r>
            <a:endParaRPr lang="it-IT" sz="3600" dirty="0">
              <a:solidFill>
                <a:srgbClr val="0000CC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649" y="2132856"/>
            <a:ext cx="6097587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953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421</Words>
  <Application>Microsoft Office PowerPoint</Application>
  <PresentationFormat>Presentazione su schermo (4:3)</PresentationFormat>
  <Paragraphs>25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Amministratore</dc:creator>
  <cp:lastModifiedBy>alfonso</cp:lastModifiedBy>
  <cp:revision>8</cp:revision>
  <dcterms:created xsi:type="dcterms:W3CDTF">2014-01-11T11:40:54Z</dcterms:created>
  <dcterms:modified xsi:type="dcterms:W3CDTF">2014-01-15T16:09:59Z</dcterms:modified>
</cp:coreProperties>
</file>