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</p:sldMasterIdLst>
  <p:sldIdLst>
    <p:sldId id="256" r:id="rId4"/>
    <p:sldId id="257" r:id="rId5"/>
    <p:sldId id="262" r:id="rId6"/>
    <p:sldId id="263" r:id="rId7"/>
    <p:sldId id="266" r:id="rId8"/>
    <p:sldId id="264" r:id="rId9"/>
    <p:sldId id="265" r:id="rId10"/>
    <p:sldId id="267" r:id="rId11"/>
    <p:sldId id="268" r:id="rId1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CD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6293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20688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48713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54258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9215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38327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47820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4208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16199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55999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70170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13/01/2014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9011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13/01/2014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950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13/01/2014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5148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13/01/2014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8430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13/01/2014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807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13/01/2014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9567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13/01/2014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48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13/01/2014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2491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13/01/2014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1920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13/01/2014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8338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13/01/2014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894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2E27E-33AF-423A-A8C1-823874CDCB5E}" type="datetimeFigureOut">
              <a:rPr lang="it-IT" smtClean="0"/>
              <a:t>13/01/2014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9C212-A3B8-4CA1-95CD-DA7F303E79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8429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8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13/01/2014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246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3.jpg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0.png"/><Relationship Id="rId7" Type="http://schemas.microsoft.com/office/2007/relationships/hdphoto" Target="../media/hdphoto4.wdp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microsoft.com/office/2007/relationships/hdphoto" Target="../media/hdphoto3.wdp"/><Relationship Id="rId4" Type="http://schemas.openxmlformats.org/officeDocument/2006/relationships/image" Target="../media/image19.png"/><Relationship Id="rId9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9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8000"/>
                    </a14:imgEffect>
                    <a14:imgEffect>
                      <a14:brightnessContrast bright="-31000" contrast="-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217" y="3342138"/>
            <a:ext cx="2857500" cy="2857500"/>
          </a:xfrm>
          <a:prstGeom prst="rect">
            <a:avLst/>
          </a:prstGeom>
          <a:ln w="228600" cap="sq" cmpd="thickThin">
            <a:solidFill>
              <a:schemeClr val="bg1"/>
            </a:solidFill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  <a:softEdge rad="127000"/>
          </a:effec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620688"/>
            <a:ext cx="2592288" cy="88874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620688"/>
            <a:ext cx="836570" cy="1008112"/>
          </a:xfrm>
          <a:prstGeom prst="rect">
            <a:avLst/>
          </a:prstGeom>
        </p:spPr>
      </p:pic>
      <p:sp>
        <p:nvSpPr>
          <p:cNvPr id="7" name="Titolo 6"/>
          <p:cNvSpPr>
            <a:spLocks noGrp="1"/>
          </p:cNvSpPr>
          <p:nvPr>
            <p:ph type="ctrTitle"/>
          </p:nvPr>
        </p:nvSpPr>
        <p:spPr>
          <a:xfrm>
            <a:off x="754066" y="1340768"/>
            <a:ext cx="7546032" cy="2593975"/>
          </a:xfrm>
          <a:ln>
            <a:noFill/>
          </a:ln>
        </p:spPr>
        <p:txBody>
          <a:bodyPr anchor="ctr"/>
          <a:lstStyle/>
          <a:p>
            <a:pPr algn="ctr"/>
            <a:r>
              <a:rPr lang="it-IT" dirty="0" smtClean="0">
                <a:solidFill>
                  <a:schemeClr val="bg1">
                    <a:lumMod val="85000"/>
                  </a:schemeClr>
                </a:solidFill>
              </a:rPr>
              <a:t>   Il Cubo Di Kubrick</a:t>
            </a:r>
            <a:endParaRPr lang="it-IT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5076056" y="2991371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C00000"/>
                </a:solidFill>
              </a:rPr>
              <a:t>c</a:t>
            </a:r>
            <a:r>
              <a:rPr lang="it-IT" dirty="0" smtClean="0">
                <a:solidFill>
                  <a:srgbClr val="C00000"/>
                </a:solidFill>
              </a:rPr>
              <a:t>reato da </a:t>
            </a:r>
          </a:p>
          <a:p>
            <a:r>
              <a:rPr lang="it-IT" dirty="0" smtClean="0">
                <a:solidFill>
                  <a:srgbClr val="C00000"/>
                </a:solidFill>
              </a:rPr>
              <a:t>Simone Pascale &amp; Mirco Sorrentino</a:t>
            </a:r>
            <a:endParaRPr lang="it-IT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31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reveal/>
        <p:sndAc>
          <p:stSnd>
            <p:snd r:embed="rId2" name="Intro Definitiv.wav"/>
          </p:stSnd>
        </p:sndAc>
      </p:transition>
    </mc:Choice>
    <mc:Fallback xmlns="">
      <p:transition spd="slow">
        <p:fade/>
        <p:sndAc>
          <p:stSnd>
            <p:snd r:embed="rId8" name="Intro Definitiv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726047"/>
            <a:ext cx="2709672" cy="3008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tx1"/>
            </a:solidFill>
          </a:ln>
          <a:effectLst>
            <a:reflection blurRad="12700" stA="66000" endPos="28000" dir="5400000" sy="-100000" algn="bl" rotWithShape="0"/>
            <a:softEdge rad="127000"/>
          </a:effectLst>
          <a:scene3d>
            <a:camera prst="perspectiveHeroicExtremeLeftFacing"/>
            <a:lightRig rig="threePt" dir="t"/>
          </a:scene3d>
        </p:spPr>
      </p:pic>
      <p:sp>
        <p:nvSpPr>
          <p:cNvPr id="9" name="CasellaDiTesto 8"/>
          <p:cNvSpPr txBox="1"/>
          <p:nvPr/>
        </p:nvSpPr>
        <p:spPr>
          <a:xfrm>
            <a:off x="1403648" y="2568515"/>
            <a:ext cx="360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anose="04040505050A02020702" pitchFamily="82" charset="0"/>
              </a:rPr>
              <a:t>«Se può essere scritto, o pensato, può essere filmato.» </a:t>
            </a:r>
            <a:r>
              <a:rPr lang="it-IT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anose="04040505050A02020702" pitchFamily="82" charset="0"/>
              </a:rPr>
              <a:t/>
            </a:r>
            <a:br>
              <a:rPr lang="it-IT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anose="04040505050A02020702" pitchFamily="82" charset="0"/>
              </a:rPr>
            </a:br>
            <a:endParaRPr lang="it-IT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rrington" panose="04040505050A02020702" pitchFamily="82" charset="0"/>
            </a:endParaRPr>
          </a:p>
          <a:p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anose="04040505050A02020702" pitchFamily="82" charset="0"/>
              </a:rPr>
              <a:t>Stanley </a:t>
            </a:r>
            <a:r>
              <a:rPr lang="it-IT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anose="04040505050A02020702" pitchFamily="82" charset="0"/>
              </a:rPr>
              <a:t>Kubrick</a:t>
            </a: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704"/>
            <a:ext cx="836570" cy="1008112"/>
          </a:xfrm>
          <a:prstGeom prst="rect">
            <a:avLst/>
          </a:prstGeom>
        </p:spPr>
      </p:pic>
      <p:pic>
        <p:nvPicPr>
          <p:cNvPr id="1026" name="Picture 2" descr="C:\Users\roberto\Desktop\PowerPoint\Kubrick's_Cube_by_quartertofou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581128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asellaDiTesto 12"/>
          <p:cNvSpPr txBox="1"/>
          <p:nvPr/>
        </p:nvSpPr>
        <p:spPr>
          <a:xfrm rot="21386590">
            <a:off x="2275743" y="838698"/>
            <a:ext cx="4580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 smtClean="0">
                <a:latin typeface="Cambria" panose="02040503050406030204" pitchFamily="18" charset="0"/>
              </a:rPr>
              <a:t>Colui che ha ispirato una generazione...</a:t>
            </a:r>
            <a:endParaRPr lang="it-IT" sz="2000" i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40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6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9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691680" y="204834"/>
            <a:ext cx="3805193" cy="792088"/>
          </a:xfrm>
        </p:spPr>
        <p:txBody>
          <a:bodyPr>
            <a:noAutofit/>
          </a:bodyPr>
          <a:lstStyle/>
          <a:p>
            <a:pPr algn="l"/>
            <a:r>
              <a:rPr lang="it-IT" sz="2800" u="sng" dirty="0" smtClean="0">
                <a:latin typeface="Cambria" panose="02040503050406030204" pitchFamily="18" charset="0"/>
              </a:rPr>
              <a:t>La struttura di un blog</a:t>
            </a:r>
            <a:endParaRPr lang="it-IT" sz="2800" u="sng" dirty="0">
              <a:latin typeface="Cambria" panose="02040503050406030204" pitchFamily="18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997428" y="2132856"/>
            <a:ext cx="5544616" cy="3528392"/>
          </a:xfrm>
          <a:scene3d>
            <a:camera prst="perspectiveHeroicExtremeRightFacing"/>
            <a:lightRig rig="threePt" dir="t"/>
          </a:scene3d>
        </p:spPr>
        <p:txBody>
          <a:bodyPr/>
          <a:lstStyle/>
          <a:p>
            <a:pPr algn="l">
              <a:buFont typeface="Wingdings" pitchFamily="2" charset="2"/>
              <a:buChar char="§"/>
            </a:pPr>
            <a:r>
              <a:rPr lang="it-IT" dirty="0" smtClean="0">
                <a:solidFill>
                  <a:srgbClr val="FF0000"/>
                </a:solidFill>
                <a:latin typeface="Cambria" panose="02040503050406030204" pitchFamily="18" charset="0"/>
              </a:rPr>
              <a:t> C</a:t>
            </a:r>
            <a:r>
              <a:rPr lang="it-IT" dirty="0" smtClean="0">
                <a:solidFill>
                  <a:schemeClr val="tx1"/>
                </a:solidFill>
                <a:latin typeface="Cambria" panose="02040503050406030204" pitchFamily="18" charset="0"/>
              </a:rPr>
              <a:t>reatori</a:t>
            </a:r>
          </a:p>
          <a:p>
            <a:pPr algn="l">
              <a:buFont typeface="Wingdings" pitchFamily="2" charset="2"/>
              <a:buChar char="§"/>
            </a:pPr>
            <a:r>
              <a:rPr lang="it-IT" dirty="0" smtClean="0">
                <a:solidFill>
                  <a:srgbClr val="FF0000"/>
                </a:solidFill>
                <a:latin typeface="Cambria" panose="02040503050406030204" pitchFamily="18" charset="0"/>
              </a:rPr>
              <a:t> N</a:t>
            </a:r>
            <a:r>
              <a:rPr lang="it-IT" dirty="0" smtClean="0">
                <a:solidFill>
                  <a:schemeClr val="tx1"/>
                </a:solidFill>
                <a:latin typeface="Cambria" panose="02040503050406030204" pitchFamily="18" charset="0"/>
              </a:rPr>
              <a:t>ome</a:t>
            </a:r>
            <a:r>
              <a:rPr lang="it-IT" dirty="0" smtClean="0">
                <a:solidFill>
                  <a:srgbClr val="FF0000"/>
                </a:solidFill>
                <a:latin typeface="Cambria" panose="02040503050406030204" pitchFamily="18" charset="0"/>
              </a:rPr>
              <a:t> </a:t>
            </a:r>
          </a:p>
          <a:p>
            <a:pPr algn="l">
              <a:buFont typeface="Wingdings" pitchFamily="2" charset="2"/>
              <a:buChar char="§"/>
            </a:pPr>
            <a:r>
              <a:rPr lang="it-IT" dirty="0" smtClean="0">
                <a:solidFill>
                  <a:srgbClr val="FF0000"/>
                </a:solidFill>
                <a:latin typeface="Cambria" panose="02040503050406030204" pitchFamily="18" charset="0"/>
              </a:rPr>
              <a:t> O</a:t>
            </a:r>
            <a:r>
              <a:rPr lang="it-IT" dirty="0" smtClean="0">
                <a:solidFill>
                  <a:schemeClr val="tx1"/>
                </a:solidFill>
                <a:latin typeface="Cambria" panose="02040503050406030204" pitchFamily="18" charset="0"/>
              </a:rPr>
              <a:t>rganizzazione</a:t>
            </a:r>
            <a:r>
              <a:rPr lang="it-IT" dirty="0" smtClean="0">
                <a:solidFill>
                  <a:srgbClr val="FF0000"/>
                </a:solidFill>
                <a:latin typeface="Cambria" panose="02040503050406030204" pitchFamily="18" charset="0"/>
              </a:rPr>
              <a:t> </a:t>
            </a:r>
          </a:p>
          <a:p>
            <a:pPr algn="l">
              <a:buFont typeface="Wingdings" pitchFamily="2" charset="2"/>
              <a:buChar char="§"/>
            </a:pPr>
            <a:r>
              <a:rPr lang="it-IT" dirty="0" smtClean="0">
                <a:solidFill>
                  <a:srgbClr val="FF0000"/>
                </a:solidFill>
                <a:latin typeface="Cambria" panose="02040503050406030204" pitchFamily="18" charset="0"/>
              </a:rPr>
              <a:t> R</a:t>
            </a:r>
            <a:r>
              <a:rPr lang="it-IT" dirty="0" smtClean="0">
                <a:solidFill>
                  <a:schemeClr val="tx1"/>
                </a:solidFill>
                <a:latin typeface="Cambria" panose="02040503050406030204" pitchFamily="18" charset="0"/>
              </a:rPr>
              <a:t>ecensioni</a:t>
            </a:r>
          </a:p>
          <a:p>
            <a:pPr algn="l">
              <a:buFont typeface="Wingdings" pitchFamily="2" charset="2"/>
              <a:buChar char="§"/>
            </a:pPr>
            <a:r>
              <a:rPr lang="it-IT" dirty="0" smtClean="0">
                <a:solidFill>
                  <a:srgbClr val="FF0000"/>
                </a:solidFill>
                <a:latin typeface="Cambria" panose="02040503050406030204" pitchFamily="18" charset="0"/>
              </a:rPr>
              <a:t> M</a:t>
            </a:r>
            <a:r>
              <a:rPr lang="it-IT" dirty="0" smtClean="0">
                <a:solidFill>
                  <a:schemeClr val="tx1"/>
                </a:solidFill>
                <a:latin typeface="Cambria" panose="02040503050406030204" pitchFamily="18" charset="0"/>
              </a:rPr>
              <a:t>arketing</a:t>
            </a:r>
          </a:p>
        </p:txBody>
      </p:sp>
      <p:pic>
        <p:nvPicPr>
          <p:cNvPr id="4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3443"/>
            <a:ext cx="1059769" cy="123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uppo 4"/>
          <p:cNvGrpSpPr>
            <a:grpSpLocks/>
          </p:cNvGrpSpPr>
          <p:nvPr/>
        </p:nvGrpSpPr>
        <p:grpSpPr bwMode="auto">
          <a:xfrm>
            <a:off x="5568881" y="123443"/>
            <a:ext cx="2843808" cy="864096"/>
            <a:chOff x="6224106" y="0"/>
            <a:chExt cx="5847244" cy="1670148"/>
          </a:xfrm>
        </p:grpSpPr>
        <p:pic>
          <p:nvPicPr>
            <p:cNvPr id="6" name="Picture 2" descr="C:\Users\Amministratore\Downloads\Immagine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587762" y="0"/>
              <a:ext cx="1483588" cy="16701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 descr="C:\Users\Amministratore\Downloads\logo-orientale-napoli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661991" y="105846"/>
              <a:ext cx="1224832" cy="1224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 descr="C:\Users\Amministratore\Downloads\logo-polo-qualita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224106" y="83179"/>
              <a:ext cx="1271443" cy="14608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6" descr="C:\Users\Amministratore\Downloads\AIbEiAIAAABECJiUv6aw58fcrAEiC3ZjYXJkX3Bob3RvKihkNGFlYmNmMjQyODJjZDkyOThhMTk4MGFiMzM5ZjVhNTgwZjFkMzIwMAELO8WjF3R9Jv9oJw1UW0DLh0sb1w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251113" y="105846"/>
              <a:ext cx="1224832" cy="1224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Immagine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894" y="4509120"/>
            <a:ext cx="1922037" cy="192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25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ngolo ripiegato 26"/>
          <p:cNvSpPr/>
          <p:nvPr/>
        </p:nvSpPr>
        <p:spPr>
          <a:xfrm>
            <a:off x="611560" y="1628800"/>
            <a:ext cx="3384376" cy="3168352"/>
          </a:xfrm>
          <a:prstGeom prst="foldedCorner">
            <a:avLst/>
          </a:prstGeom>
          <a:solidFill>
            <a:schemeClr val="accent3">
              <a:lumMod val="20000"/>
              <a:lumOff val="80000"/>
              <a:alpha val="44000"/>
            </a:schemeClr>
          </a:solidFill>
          <a:ln>
            <a:solidFill>
              <a:schemeClr val="accent1">
                <a:lumMod val="20000"/>
                <a:lumOff val="80000"/>
                <a:alpha val="41000"/>
              </a:schemeClr>
            </a:solidFill>
          </a:ln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051720" y="185587"/>
            <a:ext cx="2304256" cy="739808"/>
          </a:xfrm>
        </p:spPr>
        <p:txBody>
          <a:bodyPr>
            <a:normAutofit/>
          </a:bodyPr>
          <a:lstStyle/>
          <a:p>
            <a:pPr algn="l"/>
            <a:r>
              <a:rPr lang="it-IT" sz="2800" dirty="0" smtClean="0">
                <a:latin typeface="Cambria" panose="02040503050406030204" pitchFamily="18" charset="0"/>
              </a:rPr>
              <a:t> </a:t>
            </a:r>
            <a:r>
              <a:rPr lang="it-IT" sz="3200" u="sng" dirty="0" smtClean="0">
                <a:latin typeface="Cambria" panose="02040503050406030204" pitchFamily="18" charset="0"/>
              </a:rPr>
              <a:t>Creatori </a:t>
            </a:r>
            <a:endParaRPr lang="it-IT" sz="3200" u="sng" dirty="0">
              <a:latin typeface="Cambria" panose="02040503050406030204" pitchFamily="18" charset="0"/>
            </a:endParaRPr>
          </a:p>
        </p:txBody>
      </p:sp>
      <p:sp>
        <p:nvSpPr>
          <p:cNvPr id="12" name="Sottotitolo 11"/>
          <p:cNvSpPr>
            <a:spLocks noGrp="1"/>
          </p:cNvSpPr>
          <p:nvPr>
            <p:ph type="subTitle" idx="1"/>
          </p:nvPr>
        </p:nvSpPr>
        <p:spPr>
          <a:xfrm>
            <a:off x="615504" y="2060848"/>
            <a:ext cx="5656637" cy="3168352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§"/>
            </a:pPr>
            <a:r>
              <a:rPr lang="it-IT" sz="2800" dirty="0" smtClean="0">
                <a:solidFill>
                  <a:srgbClr val="FF0000"/>
                </a:solidFill>
              </a:rPr>
              <a:t> </a:t>
            </a:r>
            <a:r>
              <a:rPr lang="it-IT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Simone </a:t>
            </a:r>
            <a:r>
              <a:rPr lang="it-IT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Pascale</a:t>
            </a:r>
            <a:endParaRPr lang="it-IT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lvl="1" algn="l">
              <a:buFont typeface="Arial" pitchFamily="34" charset="0"/>
              <a:buChar char="•"/>
            </a:pPr>
            <a:r>
              <a:rPr lang="it-IT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Età: 16</a:t>
            </a:r>
          </a:p>
          <a:p>
            <a:pPr lvl="1" algn="l">
              <a:buFont typeface="Arial" pitchFamily="34" charset="0"/>
              <a:buChar char="•"/>
            </a:pPr>
            <a:r>
              <a:rPr lang="it-IT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Web  Designer </a:t>
            </a:r>
          </a:p>
          <a:p>
            <a:pPr lvl="1" algn="l">
              <a:buFont typeface="Arial" pitchFamily="34" charset="0"/>
              <a:buChar char="•"/>
            </a:pPr>
            <a:r>
              <a:rPr lang="it-IT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it-IT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Recensionista</a:t>
            </a:r>
            <a:r>
              <a:rPr lang="it-IT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pic>
        <p:nvPicPr>
          <p:cNvPr id="10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3443"/>
            <a:ext cx="1059769" cy="123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uppo 10"/>
          <p:cNvGrpSpPr>
            <a:grpSpLocks/>
          </p:cNvGrpSpPr>
          <p:nvPr/>
        </p:nvGrpSpPr>
        <p:grpSpPr bwMode="auto">
          <a:xfrm>
            <a:off x="5568881" y="123443"/>
            <a:ext cx="2843808" cy="864096"/>
            <a:chOff x="6224106" y="0"/>
            <a:chExt cx="5847244" cy="1670148"/>
          </a:xfrm>
        </p:grpSpPr>
        <p:pic>
          <p:nvPicPr>
            <p:cNvPr id="13" name="Picture 2" descr="C:\Users\Amministratore\Downloads\Immagine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587762" y="0"/>
              <a:ext cx="1483588" cy="16701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3" descr="C:\Users\Amministratore\Downloads\logo-orientale-napoli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661991" y="105846"/>
              <a:ext cx="1224832" cy="1224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 descr="C:\Users\Amministratore\Downloads\logo-polo-qualita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224106" y="83179"/>
              <a:ext cx="1271443" cy="14608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6" descr="C:\Users\Amministratore\Downloads\AIbEiAIAAABECJiUv6aw58fcrAEiC3ZjYXJkX3Bob3RvKihkNGFlYmNmMjQyODJjZDkyOThhMTk4MGFiMzM5ZjVhNTgwZjFkMzIwMAELO8WjF3R9Jv9oJw1UW0DLh0sb1w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251113" y="105846"/>
              <a:ext cx="1224832" cy="1224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8" name="Angolo ripiegato 27"/>
          <p:cNvSpPr/>
          <p:nvPr/>
        </p:nvSpPr>
        <p:spPr>
          <a:xfrm>
            <a:off x="4572000" y="1632457"/>
            <a:ext cx="3577805" cy="3168352"/>
          </a:xfrm>
          <a:prstGeom prst="foldedCorner">
            <a:avLst/>
          </a:prstGeom>
          <a:solidFill>
            <a:schemeClr val="accent4">
              <a:lumMod val="20000"/>
              <a:lumOff val="80000"/>
              <a:alpha val="44000"/>
            </a:schemeClr>
          </a:solidFill>
          <a:ln>
            <a:solidFill>
              <a:schemeClr val="accent1">
                <a:lumMod val="20000"/>
                <a:lumOff val="80000"/>
                <a:alpha val="42000"/>
              </a:schemeClr>
            </a:solidFill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8" name="Immagine 1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7" y="4797152"/>
            <a:ext cx="1922037" cy="1922037"/>
          </a:xfrm>
          <a:prstGeom prst="rect">
            <a:avLst/>
          </a:prstGeom>
        </p:spPr>
      </p:pic>
      <p:sp>
        <p:nvSpPr>
          <p:cNvPr id="19" name="CasellaDiTesto 18"/>
          <p:cNvSpPr txBox="1"/>
          <p:nvPr/>
        </p:nvSpPr>
        <p:spPr>
          <a:xfrm>
            <a:off x="4716016" y="2115001"/>
            <a:ext cx="397299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it-IT" dirty="0">
                <a:solidFill>
                  <a:srgbClr val="FF0000"/>
                </a:solidFill>
              </a:rPr>
              <a:t> </a:t>
            </a:r>
            <a:r>
              <a:rPr lang="it-IT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Mirco Sorrentino</a:t>
            </a:r>
          </a:p>
          <a:p>
            <a:pPr lvl="1">
              <a:buFont typeface="Arial" pitchFamily="34" charset="0"/>
              <a:buChar char="•"/>
            </a:pPr>
            <a:r>
              <a:rPr lang="it-IT" sz="3200" dirty="0">
                <a:solidFill>
                  <a:srgbClr val="FF0000"/>
                </a:solidFill>
              </a:rPr>
              <a:t> </a:t>
            </a:r>
            <a:r>
              <a:rPr lang="it-IT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Età: 16</a:t>
            </a:r>
          </a:p>
          <a:p>
            <a:pPr lvl="1">
              <a:buFont typeface="Arial" pitchFamily="34" charset="0"/>
              <a:buChar char="•"/>
            </a:pPr>
            <a:r>
              <a:rPr lang="it-IT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Gestione </a:t>
            </a:r>
            <a:r>
              <a:rPr lang="it-IT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Recensioni</a:t>
            </a:r>
            <a:endParaRPr lang="it-IT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it-IT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Recensionista</a:t>
            </a:r>
            <a:endParaRPr lang="it-IT" sz="2400" b="1" dirty="0">
              <a:solidFill>
                <a:srgbClr val="FF0000"/>
              </a:solidFill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0242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81" y="5707978"/>
            <a:ext cx="964581" cy="1126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15" y="620688"/>
            <a:ext cx="6804248" cy="5000582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63500"/>
          </a:effectLst>
          <a:scene3d>
            <a:camera prst="perspectiveBelow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411614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835696" y="260648"/>
            <a:ext cx="3888432" cy="821953"/>
          </a:xfrm>
        </p:spPr>
        <p:txBody>
          <a:bodyPr>
            <a:normAutofit/>
          </a:bodyPr>
          <a:lstStyle/>
          <a:p>
            <a:pPr algn="l"/>
            <a:r>
              <a:rPr lang="it-IT" sz="3200" u="sng" dirty="0" smtClean="0">
                <a:latin typeface="Cambria" panose="02040503050406030204" pitchFamily="18" charset="0"/>
              </a:rPr>
              <a:t>L’argomento</a:t>
            </a:r>
            <a:endParaRPr lang="it-IT" sz="3200" u="sng" dirty="0">
              <a:latin typeface="Cambria" panose="02040503050406030204" pitchFamily="18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997428" y="1844824"/>
            <a:ext cx="6400800" cy="4176464"/>
          </a:xfrm>
        </p:spPr>
        <p:txBody>
          <a:bodyPr>
            <a:normAutofit/>
          </a:bodyPr>
          <a:lstStyle/>
          <a:p>
            <a:pPr algn="l"/>
            <a:endParaRPr lang="it-IT" sz="6000" dirty="0" smtClean="0">
              <a:solidFill>
                <a:srgbClr val="FF0000"/>
              </a:solidFill>
              <a:latin typeface="Cambria" panose="02040503050406030204" pitchFamily="18" charset="0"/>
            </a:endParaRPr>
          </a:p>
          <a:p>
            <a:pPr algn="l">
              <a:buFont typeface="Wingdings" pitchFamily="2" charset="2"/>
              <a:buChar char="§"/>
            </a:pPr>
            <a:r>
              <a:rPr lang="it-IT" sz="28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 </a:t>
            </a:r>
            <a:r>
              <a:rPr lang="it-IT" sz="2800" dirty="0" smtClean="0">
                <a:solidFill>
                  <a:srgbClr val="FF0000"/>
                </a:solidFill>
              </a:rPr>
              <a:t>Recensioni</a:t>
            </a:r>
          </a:p>
          <a:p>
            <a:pPr algn="l">
              <a:buFont typeface="Wingdings" pitchFamily="2" charset="2"/>
              <a:buChar char="§"/>
            </a:pPr>
            <a:r>
              <a:rPr lang="it-IT" sz="2800" dirty="0" smtClean="0">
                <a:solidFill>
                  <a:srgbClr val="FF0000"/>
                </a:solidFill>
              </a:rPr>
              <a:t> Biografie</a:t>
            </a:r>
          </a:p>
          <a:p>
            <a:pPr algn="l">
              <a:buFont typeface="Wingdings" pitchFamily="2" charset="2"/>
              <a:buChar char="§"/>
            </a:pPr>
            <a:r>
              <a:rPr lang="it-IT" sz="2800" dirty="0" smtClean="0">
                <a:solidFill>
                  <a:srgbClr val="FF0000"/>
                </a:solidFill>
              </a:rPr>
              <a:t> Cortometraggi</a:t>
            </a:r>
          </a:p>
          <a:p>
            <a:pPr algn="l">
              <a:buFont typeface="Wingdings" pitchFamily="2" charset="2"/>
              <a:buChar char="§"/>
            </a:pPr>
            <a:r>
              <a:rPr lang="it-IT" sz="2800" dirty="0" smtClean="0">
                <a:solidFill>
                  <a:srgbClr val="FF0000"/>
                </a:solidFill>
              </a:rPr>
              <a:t> Pura Fantasia </a:t>
            </a:r>
            <a:endParaRPr lang="it-IT" sz="2800" dirty="0">
              <a:solidFill>
                <a:srgbClr val="FF0000"/>
              </a:solidFill>
            </a:endParaRPr>
          </a:p>
        </p:txBody>
      </p:sp>
      <p:pic>
        <p:nvPicPr>
          <p:cNvPr id="5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3443"/>
            <a:ext cx="1059769" cy="123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sellaDiTesto 5"/>
          <p:cNvSpPr txBox="1"/>
          <p:nvPr/>
        </p:nvSpPr>
        <p:spPr>
          <a:xfrm>
            <a:off x="975266" y="1780131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solidFill>
                  <a:srgbClr val="C00000"/>
                </a:solidFill>
              </a:rPr>
              <a:t>Il C</a:t>
            </a:r>
            <a:r>
              <a:rPr lang="it-IT" sz="3600" dirty="0" smtClean="0"/>
              <a:t>inema</a:t>
            </a:r>
            <a:endParaRPr lang="it-IT" sz="3600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570819"/>
            <a:ext cx="5411758" cy="1711285"/>
          </a:xfrm>
          <a:prstGeom prst="rect">
            <a:avLst/>
          </a:prstGeom>
          <a:effectLst>
            <a:glow rad="228600">
              <a:schemeClr val="tx1">
                <a:alpha val="40000"/>
              </a:schemeClr>
            </a:glow>
          </a:effectLst>
          <a:scene3d>
            <a:camera prst="perspectiveHeroicExtremeLeftFacing"/>
            <a:lightRig rig="threePt" dir="t"/>
          </a:scene3d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894" y="4509120"/>
            <a:ext cx="1922037" cy="192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66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03332" y="280490"/>
            <a:ext cx="5915340" cy="1080121"/>
          </a:xfrm>
        </p:spPr>
        <p:txBody>
          <a:bodyPr>
            <a:normAutofit/>
          </a:bodyPr>
          <a:lstStyle/>
          <a:p>
            <a:r>
              <a:rPr lang="it-IT" sz="3200" u="sng" dirty="0" smtClean="0">
                <a:latin typeface="Cambria" panose="02040503050406030204" pitchFamily="18" charset="0"/>
              </a:rPr>
              <a:t>Struttura delle </a:t>
            </a:r>
            <a:br>
              <a:rPr lang="it-IT" sz="3200" u="sng" dirty="0" smtClean="0">
                <a:latin typeface="Cambria" panose="02040503050406030204" pitchFamily="18" charset="0"/>
              </a:rPr>
            </a:br>
            <a:r>
              <a:rPr lang="it-IT" sz="3200" u="sng" dirty="0" smtClean="0">
                <a:latin typeface="Cambria" panose="02040503050406030204" pitchFamily="18" charset="0"/>
              </a:rPr>
              <a:t> Recensioni</a:t>
            </a:r>
            <a:endParaRPr lang="it-IT" sz="3200" u="sng" dirty="0">
              <a:latin typeface="Cambria" panose="02040503050406030204" pitchFamily="18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15616" y="1916832"/>
            <a:ext cx="6912768" cy="4608512"/>
          </a:xfrm>
        </p:spPr>
        <p:txBody>
          <a:bodyPr>
            <a:normAutofit/>
          </a:bodyPr>
          <a:lstStyle/>
          <a:p>
            <a:endParaRPr lang="it-IT" sz="4800" dirty="0" smtClean="0">
              <a:solidFill>
                <a:srgbClr val="FF0000"/>
              </a:solidFill>
              <a:latin typeface="Cambria" panose="02040503050406030204" pitchFamily="18" charset="0"/>
            </a:endParaRPr>
          </a:p>
          <a:p>
            <a:pPr algn="l">
              <a:buFont typeface="Wingdings" pitchFamily="2" charset="2"/>
              <a:buChar char="ü"/>
            </a:pPr>
            <a:r>
              <a:rPr lang="it-IT" sz="28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 Visione</a:t>
            </a:r>
          </a:p>
          <a:p>
            <a:pPr algn="l">
              <a:buFont typeface="Wingdings" pitchFamily="2" charset="2"/>
              <a:buChar char="ü"/>
            </a:pPr>
            <a:r>
              <a:rPr lang="it-IT" sz="28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 Trama</a:t>
            </a:r>
          </a:p>
          <a:p>
            <a:pPr algn="l">
              <a:buFont typeface="Wingdings" pitchFamily="2" charset="2"/>
              <a:buChar char="ü"/>
            </a:pPr>
            <a:r>
              <a:rPr lang="it-IT" sz="28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 Opinione Personale</a:t>
            </a:r>
          </a:p>
          <a:p>
            <a:pPr algn="l">
              <a:buFont typeface="Wingdings" pitchFamily="2" charset="2"/>
              <a:buChar char="ü"/>
            </a:pPr>
            <a:r>
              <a:rPr lang="it-IT" sz="28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 Scrittura </a:t>
            </a:r>
            <a:r>
              <a:rPr lang="it-IT" sz="2800" dirty="0">
                <a:solidFill>
                  <a:srgbClr val="FF0000"/>
                </a:solidFill>
                <a:latin typeface="Cambria" panose="02040503050406030204" pitchFamily="18" charset="0"/>
              </a:rPr>
              <a:t>R</a:t>
            </a:r>
            <a:r>
              <a:rPr lang="it-IT" sz="28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ecensione</a:t>
            </a:r>
            <a:endParaRPr lang="it-IT" sz="2800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pic>
        <p:nvPicPr>
          <p:cNvPr id="5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3443"/>
            <a:ext cx="1059769" cy="123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85765"/>
            <a:ext cx="2676848" cy="4677987"/>
          </a:xfrm>
          <a:prstGeom prst="rect">
            <a:avLst/>
          </a:prstGeom>
          <a:effectLst>
            <a:softEdge rad="31750"/>
          </a:effectLst>
          <a:scene3d>
            <a:camera prst="perspectiveHeroicExtremeLeftFacing"/>
            <a:lightRig rig="threePt" dir="t"/>
          </a:scene3d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5063108"/>
            <a:ext cx="1367405" cy="136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48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131840" y="1484784"/>
            <a:ext cx="6095495" cy="821953"/>
          </a:xfrm>
        </p:spPr>
        <p:txBody>
          <a:bodyPr>
            <a:noAutofit/>
          </a:bodyPr>
          <a:lstStyle/>
          <a:p>
            <a:pPr algn="l"/>
            <a:r>
              <a:rPr lang="it-IT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</a:t>
            </a:r>
            <a:r>
              <a:rPr lang="it-IT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arketing</a:t>
            </a:r>
            <a:endParaRPr lang="it-IT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6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764704"/>
            <a:ext cx="822983" cy="960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906" y="4797152"/>
            <a:ext cx="1092482" cy="1092482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091" b="89394" l="8163" r="91327">
                        <a14:foregroundMark x1="28316" y1="20455" x2="28061" y2="73485"/>
                        <a14:foregroundMark x1="27551" y1="73485" x2="8418" y2="74242"/>
                        <a14:foregroundMark x1="40561" y1="28788" x2="41071" y2="75000"/>
                        <a14:foregroundMark x1="41327" y1="76515" x2="55867" y2="78788"/>
                        <a14:foregroundMark x1="58673" y1="73485" x2="58418" y2="27273"/>
                        <a14:foregroundMark x1="58163" y1="26515" x2="40306" y2="27273"/>
                        <a14:foregroundMark x1="46939" y1="59091" x2="45408" y2="70455"/>
                        <a14:foregroundMark x1="71429" y1="28788" x2="79847" y2="46212"/>
                        <a14:foregroundMark x1="71684" y1="29545" x2="88776" y2="34091"/>
                        <a14:foregroundMark x1="85204" y1="54545" x2="91327" y2="409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192" y="2420888"/>
            <a:ext cx="5890391" cy="1983499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209" y="4753813"/>
            <a:ext cx="1148180" cy="114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16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5076056" y="836712"/>
            <a:ext cx="3528392" cy="4662131"/>
          </a:xfrm>
          <a:prstGeom prst="rect">
            <a:avLst/>
          </a:prstGeom>
          <a:blipFill dpi="0" rotWithShape="1">
            <a:blip r:embed="rId3">
              <a:alphaModFix amt="41000"/>
            </a:blip>
            <a:srcRect/>
            <a:stretch>
              <a:fillRect/>
            </a:stretch>
          </a:blipFill>
          <a:ln>
            <a:solidFill>
              <a:srgbClr val="C00000">
                <a:alpha val="0"/>
              </a:srgb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883893" y="3167777"/>
            <a:ext cx="49824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>
                <a:solidFill>
                  <a:schemeClr val="bg1"/>
                </a:solidFill>
              </a:rPr>
              <a:t>‘’Il </a:t>
            </a:r>
            <a:r>
              <a:rPr lang="it-IT" i="1" dirty="0">
                <a:solidFill>
                  <a:schemeClr val="bg1"/>
                </a:solidFill>
              </a:rPr>
              <a:t>cinema è strumento di poesia con tutto ciò che questa parola può contenere di </a:t>
            </a:r>
          </a:p>
          <a:p>
            <a:r>
              <a:rPr lang="it-IT" i="1" dirty="0">
                <a:solidFill>
                  <a:schemeClr val="bg1"/>
                </a:solidFill>
              </a:rPr>
              <a:t>significato liberatorio, di sovvertimento della realtà, di soglia attraverso cui si accede al </a:t>
            </a:r>
          </a:p>
          <a:p>
            <a:r>
              <a:rPr lang="it-IT" i="1" dirty="0">
                <a:solidFill>
                  <a:schemeClr val="bg1"/>
                </a:solidFill>
              </a:rPr>
              <a:t>mondo meraviglioso del </a:t>
            </a:r>
            <a:r>
              <a:rPr lang="it-IT" i="1" dirty="0" smtClean="0">
                <a:solidFill>
                  <a:schemeClr val="bg1"/>
                </a:solidFill>
              </a:rPr>
              <a:t>subconscio.’’ </a:t>
            </a:r>
          </a:p>
          <a:p>
            <a:endParaRPr lang="it-IT" dirty="0">
              <a:solidFill>
                <a:schemeClr val="bg1"/>
              </a:solidFill>
            </a:endParaRPr>
          </a:p>
          <a:p>
            <a:r>
              <a:rPr lang="it-IT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Luis </a:t>
            </a:r>
            <a:r>
              <a:rPr lang="it-IT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Buñuel</a:t>
            </a:r>
            <a:endParaRPr lang="it-IT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692696"/>
            <a:ext cx="1059769" cy="123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5418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iacente">
  <a:themeElements>
    <a:clrScheme name="Adiacente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iacente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</TotalTime>
  <Words>136</Words>
  <Application>Microsoft Office PowerPoint</Application>
  <PresentationFormat>Presentazione su schermo (4:3)</PresentationFormat>
  <Paragraphs>40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Titoli diapositive</vt:lpstr>
      </vt:variant>
      <vt:variant>
        <vt:i4>9</vt:i4>
      </vt:variant>
    </vt:vector>
  </HeadingPairs>
  <TitlesOfParts>
    <vt:vector size="12" baseType="lpstr">
      <vt:lpstr>Adiacente</vt:lpstr>
      <vt:lpstr>Tema di Office</vt:lpstr>
      <vt:lpstr>1_Tema di Office</vt:lpstr>
      <vt:lpstr>   Il Cubo Di Kubrick</vt:lpstr>
      <vt:lpstr>Presentazione standard di PowerPoint</vt:lpstr>
      <vt:lpstr>La struttura di un blog</vt:lpstr>
      <vt:lpstr> Creatori </vt:lpstr>
      <vt:lpstr>Presentazione standard di PowerPoint</vt:lpstr>
      <vt:lpstr>L’argomento</vt:lpstr>
      <vt:lpstr>Struttura delle   Recensioni</vt:lpstr>
      <vt:lpstr>Marketing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DaRkOsO</dc:creator>
  <cp:lastModifiedBy>DaRkOsO</cp:lastModifiedBy>
  <cp:revision>31</cp:revision>
  <dcterms:created xsi:type="dcterms:W3CDTF">2013-12-27T10:13:17Z</dcterms:created>
  <dcterms:modified xsi:type="dcterms:W3CDTF">2014-01-13T16:55:55Z</dcterms:modified>
</cp:coreProperties>
</file>